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71" r:id="rId9"/>
    <p:sldId id="263" r:id="rId10"/>
    <p:sldId id="266" r:id="rId11"/>
    <p:sldId id="264" r:id="rId12"/>
    <p:sldId id="265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218D3-D740-FA84-008A-9C6B0EA376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0421C1-E734-4DC6-F404-01D628A9E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EA0A9-913B-6EA3-68CA-6F1E31F43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A02AD-B995-0B3A-A16E-33FF7F420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18DEE-6A1E-94F3-FCED-D3B3D967F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111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446B0-CD92-3DE7-762E-67802E44B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F9372-6A17-C016-1A2C-D20D3AC22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4BC06-7A5A-6A6B-FF01-A03A5E645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B729A-5536-2716-B7CE-E78931BEC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10C4A-3D26-0EAD-44EE-CF79AB05C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557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07558-887E-E9FD-21FE-7D21288EE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2ECF2-8727-33E9-8CE2-9325A03E7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511D6-1E8C-20E6-2D81-2AC5D0EC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B79A4-478E-46B8-87A5-8B640786F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1BFB1-A2BB-8E9A-AA21-71465A9DD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337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A135F-A930-0D6C-F10B-1D5FF3CF0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9BA7F-E0D3-9708-EEDD-352062FA68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26C36-48C0-348A-42C3-469BA041F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24A229-6644-B45B-FCA2-09BF82F4B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1E197-CD59-AE73-6527-292B76118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52642-447B-030C-E935-3E757AE67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052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96CB9-7562-08D7-2A5F-4CCE98BD9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55291-8200-7FA1-C188-3D76D12EF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63B134-2F06-6947-D88D-AEDEC6699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70EDC9-C146-5E5A-5287-6D0305C1D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99EC7A-4345-051B-084A-E6C4D1C22F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2CF74E-290A-C4D1-C361-349178780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ADD572-D5D4-37FD-3F18-A55A78AEC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A48309-F496-01DD-4093-826BF0D4B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52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1C2BB-8A24-1412-9E2A-F4884134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61E2D1-84C7-8267-BB26-64FADC9D4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EB0BF1-D89F-FB53-6F2D-342313424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1757E4-9650-5BE3-9B1A-262A12A8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98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341D32-44A0-52D0-5B3E-B181419BA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5A410B-BA02-7B4B-8FF0-957078903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DA0B3-36C1-5BEE-760A-BE0B2DF00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977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473CB-46C1-96E4-0830-5CAE3CFC6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BA19F-2E2B-25EE-2E91-C022E5868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EAF0F-080B-E19E-7542-699E14130C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4B9E8-45A0-DED5-D330-604472609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ED7101-B4E5-95A7-F758-3E1961938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0D1442-B3BC-FC11-2C1F-4E5F9E80C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593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AEA4-538F-EB01-C0E9-9631E6652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62EB26-5802-1583-8CF4-81EBE94CAA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92195-7EBB-0E1E-2C7B-694DBBCB8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48428-154B-63CB-DD2A-2C981ADCE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E6601-B599-FF13-87B5-116CC247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D3DD9-2EE3-5F40-CDD0-F5F79DD1C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5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2E5D2-07C1-1D7E-C950-8E8C91D2D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5CD682-4ECC-3D59-57F8-45A4C2E0B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48631-1A0B-DBAC-4D47-B56245E7B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2F1C1-DCEA-EC5D-C3B3-1B70F27B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2C198-0B94-AFC2-FFBC-044EAA045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04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952220-AD5F-52F1-B1F2-346BC69827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C27D2C-9C53-2EB1-38A0-2478372C8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ABB34-4A0C-A67D-9D8C-8A5698140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5EADF-4CD4-7173-D2C3-F30B6EE8D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34580-B452-DD28-30ED-9688646F5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168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46DD21-1656-2C9D-B28F-DF169D751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251FD-BB2F-6D89-5441-45CE3E0B7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CE15D-3CD5-B987-0E9F-3CE7DB5AE6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B6DB3-CB0E-4930-9202-39F206157C03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58013-E87C-2D31-B9FB-8FDFF73CD8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4E524-809D-5463-7860-B9BE1CF15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E4FCD-1DE7-4530-B5F8-427EE62F9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541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erasmus@egjak.co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4BD73-8639-44C6-AD2E-A72B0060B2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5643"/>
            <a:ext cx="9144000" cy="2311717"/>
          </a:xfrm>
        </p:spPr>
        <p:txBody>
          <a:bodyPr>
            <a:normAutofit fontScale="90000"/>
          </a:bodyPr>
          <a:lstStyle/>
          <a:p>
            <a:r>
              <a:rPr lang="sk-SK" dirty="0"/>
              <a:t>INFORMAČNÉ STRETNUTIE </a:t>
            </a:r>
            <a:br>
              <a:rPr lang="sk-SK" dirty="0"/>
            </a:br>
            <a:r>
              <a:rPr lang="sk-SK" dirty="0"/>
              <a:t>k </a:t>
            </a:r>
            <a:br>
              <a:rPr lang="sk-SK" dirty="0"/>
            </a:br>
            <a:r>
              <a:rPr lang="sk-SK" dirty="0"/>
              <a:t>študentským mobilitám</a:t>
            </a:r>
            <a:br>
              <a:rPr lang="sk-SK" dirty="0"/>
            </a:br>
            <a:r>
              <a:rPr lang="sk-SK" dirty="0"/>
              <a:t>v rámci Erasmus</a:t>
            </a:r>
            <a:r>
              <a:rPr lang="en-GB" dirty="0"/>
              <a:t>+</a:t>
            </a:r>
            <a:br>
              <a:rPr lang="en-GB" dirty="0"/>
            </a:br>
            <a:r>
              <a:rPr lang="sk-SK" sz="2800" dirty="0"/>
              <a:t>máj 2025</a:t>
            </a:r>
            <a:endParaRPr lang="en-GB" dirty="0"/>
          </a:p>
        </p:txBody>
      </p:sp>
      <p:pic>
        <p:nvPicPr>
          <p:cNvPr id="4" name="Picture 3" descr="EGJAK">
            <a:extLst>
              <a:ext uri="{FF2B5EF4-FFF2-40B4-BE49-F238E27FC236}">
                <a16:creationId xmlns:a16="http://schemas.microsoft.com/office/drawing/2014/main" id="{10CB9D0A-936D-2603-41F7-4D140B1DA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047" y="5177790"/>
            <a:ext cx="4497705" cy="102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Erasmus+ – EGJAK">
            <a:extLst>
              <a:ext uri="{FF2B5EF4-FFF2-40B4-BE49-F238E27FC236}">
                <a16:creationId xmlns:a16="http://schemas.microsoft.com/office/drawing/2014/main" id="{E01AE3D3-0B4E-905D-55BF-9CAB1C2C9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125244"/>
            <a:ext cx="3257550" cy="1127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9278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D72F4-4096-9A27-CD65-66FCD7CB3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5605"/>
            <a:ext cx="10515600" cy="1325563"/>
          </a:xfrm>
        </p:spPr>
        <p:txBody>
          <a:bodyPr/>
          <a:lstStyle/>
          <a:p>
            <a:pPr algn="ctr"/>
            <a:r>
              <a:rPr lang="sk-SK" dirty="0"/>
              <a:t>Všeobecné informácie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D0221-AECC-D67E-84C4-5CD02BA2E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Mobility v rámci projektu </a:t>
            </a:r>
            <a:r>
              <a:rPr lang="sk-SK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Zelený EGJAK</a:t>
            </a:r>
            <a:r>
              <a:rPr lang="sk-SK" b="1" dirty="0"/>
              <a:t> </a:t>
            </a:r>
            <a:r>
              <a:rPr lang="sk-SK" dirty="0"/>
              <a:t> </a:t>
            </a:r>
            <a:r>
              <a:rPr lang="sk-SK" b="1" dirty="0"/>
              <a:t>v schéme Erasmus</a:t>
            </a:r>
            <a:r>
              <a:rPr lang="en-GB" b="1" dirty="0"/>
              <a:t>+</a:t>
            </a:r>
            <a:endParaRPr lang="sk-SK" b="1" dirty="0"/>
          </a:p>
          <a:p>
            <a:r>
              <a:rPr lang="sk-SK" b="1" dirty="0"/>
              <a:t>Krátkodobá mobilita = 5 dní pobytu </a:t>
            </a:r>
            <a:r>
              <a:rPr lang="en-GB" b="1" dirty="0"/>
              <a:t>+</a:t>
            </a:r>
            <a:r>
              <a:rPr lang="sk-SK" b="1" dirty="0"/>
              <a:t> 2</a:t>
            </a:r>
            <a:r>
              <a:rPr lang="en-GB" b="1" dirty="0"/>
              <a:t>/4</a:t>
            </a:r>
            <a:r>
              <a:rPr lang="sk-SK" b="1" dirty="0"/>
              <a:t> dni cesty</a:t>
            </a:r>
          </a:p>
          <a:p>
            <a:r>
              <a:rPr lang="sk-SK" b="1" dirty="0"/>
              <a:t>Študentská mobilita = </a:t>
            </a:r>
            <a:r>
              <a:rPr lang="sk-SK" dirty="0"/>
              <a:t>účasť na vyučovaní na strednej škole v zahraničí</a:t>
            </a:r>
          </a:p>
          <a:p>
            <a:r>
              <a:rPr lang="sk-SK" dirty="0"/>
              <a:t>Krajina = </a:t>
            </a:r>
            <a:r>
              <a:rPr lang="sk-SK" b="1" dirty="0"/>
              <a:t>Nemecko a Švédsko </a:t>
            </a:r>
          </a:p>
          <a:p>
            <a:r>
              <a:rPr lang="sk-SK" b="1" dirty="0"/>
              <a:t>Dátum = </a:t>
            </a:r>
            <a:r>
              <a:rPr lang="en-GB" b="1" dirty="0"/>
              <a:t>   </a:t>
            </a:r>
            <a:r>
              <a:rPr lang="sk-SK" b="1" dirty="0"/>
              <a:t>šk. rok 2025/2026</a:t>
            </a:r>
            <a:r>
              <a:rPr lang="en-GB" b="1" dirty="0"/>
              <a:t>           </a:t>
            </a:r>
            <a:endParaRPr lang="sk-SK" b="1" dirty="0"/>
          </a:p>
          <a:p>
            <a:r>
              <a:rPr lang="sk-SK" b="1" dirty="0"/>
              <a:t>Počet účastníkov: 10 študentov na jednu mobilitu</a:t>
            </a:r>
          </a:p>
          <a:p>
            <a:r>
              <a:rPr lang="sk-SK" b="1" dirty="0"/>
              <a:t>Cieľová skupina študentov = </a:t>
            </a:r>
            <a:r>
              <a:rPr lang="sk-SK" dirty="0">
                <a:solidFill>
                  <a:srgbClr val="FF0000"/>
                </a:solidFill>
              </a:rPr>
              <a:t>Kvinta, Sexta, Septima, druháci, tretiaci, štvrtáci</a:t>
            </a:r>
            <a:endParaRPr lang="en-GB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1024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E6F3D-F587-237F-6210-60B2AD29B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CIEĽ MOBILITY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7E70F-B6A8-6FFD-1E8A-B7C1D09BC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sk-SK" dirty="0">
                <a:solidFill>
                  <a:srgbClr val="002B38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Spoznať kultúru navštívenej krajiny</a:t>
            </a:r>
            <a:endParaRPr lang="en-GB" dirty="0">
              <a:solidFill>
                <a:srgbClr val="002B38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sk-SK" dirty="0">
                <a:solidFill>
                  <a:srgbClr val="002B38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Získať vedomosti o</a:t>
            </a:r>
            <a:r>
              <a:rPr lang="sk-SK" dirty="0">
                <a:solidFill>
                  <a:srgbClr val="002B38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praktických spôsoboch ochrany životného prostredia a ich implementácii na navštívenej škole</a:t>
            </a: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sk-SK" dirty="0">
                <a:solidFill>
                  <a:srgbClr val="002B38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Oboznámiť sa so stratégiami, ktoré vedú k podpore inklúzie na navštívenej škole</a:t>
            </a:r>
            <a:endParaRPr lang="en-GB" dirty="0">
              <a:solidFill>
                <a:srgbClr val="002B38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sk-SK" dirty="0">
                <a:solidFill>
                  <a:srgbClr val="002B38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Na základe získaných vedomostí a zručností prispieť k rozvoju ochrany životného prostredia na EGJAKu</a:t>
            </a:r>
            <a:endParaRPr lang="en-GB" dirty="0">
              <a:solidFill>
                <a:srgbClr val="002B38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8878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93AC5-60EA-EFC5-DBFF-1367AA434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Hľadáme študentov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191FE-2CE8-96E6-FC93-EF24151D1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98200" cy="4351338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ktorým záleží na ochrane životného prostredia</a:t>
            </a:r>
            <a:endParaRPr lang="en-GB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ktorí sa chcú aktívne podieľať na environmentálnych aktivitách na škole</a:t>
            </a:r>
            <a:endParaRPr lang="en-GB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ktorí sú aktívni v EGJAK komunite</a:t>
            </a:r>
            <a:endParaRPr lang="en-GB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sk-SK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ktorí by sa radi podieľali na ďalšom rozvoji našej školy</a:t>
            </a:r>
            <a:endParaRPr lang="en-GB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sk-SK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sk-SK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torým záleží na podpore inklúzie</a:t>
            </a:r>
            <a:endParaRPr lang="en-GB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6257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F0438-13E0-29AB-CE61-4BE439D71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POVINNOSTI ÚČASTNÍKA MOBILITY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27796-D52F-A153-34DD-74DE20F42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sk-SK" dirty="0">
                <a:solidFill>
                  <a:srgbClr val="002B38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Dodržiavať školský poriadok a zásady slušného správania sa = mobilita je školská akcia</a:t>
            </a:r>
            <a:endParaRPr lang="en-GB" dirty="0">
              <a:solidFill>
                <a:srgbClr val="002B38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sk-SK" dirty="0">
                <a:solidFill>
                  <a:srgbClr val="002B38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Plniť pokyny sprevádzajúceho učiteľa</a:t>
            </a:r>
            <a:endParaRPr lang="en-GB" dirty="0">
              <a:solidFill>
                <a:srgbClr val="002B38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sk-SK" dirty="0">
                <a:solidFill>
                  <a:srgbClr val="002B38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Zúčastňovať sa aktivít počas mobility</a:t>
            </a:r>
            <a:endParaRPr lang="en-GB" dirty="0">
              <a:solidFill>
                <a:srgbClr val="002B38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sk-SK" dirty="0">
                <a:solidFill>
                  <a:srgbClr val="002B38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Vyplniť pozorovací dotazník počas mobility</a:t>
            </a:r>
            <a:endParaRPr lang="en-GB" dirty="0">
              <a:solidFill>
                <a:srgbClr val="002B38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sk-SK" dirty="0">
                <a:solidFill>
                  <a:srgbClr val="002B38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Po absolvovaní mobility sa spolupodieľať na vytvorení a prezentovaní dosiahnutých cieľov pred pedagogickou radou</a:t>
            </a:r>
            <a:endParaRPr lang="en-GB" dirty="0">
              <a:solidFill>
                <a:srgbClr val="002B38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6438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0CCF1-6469-BDC4-FFE9-C2C31DF04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74875"/>
          </a:xfrm>
        </p:spPr>
        <p:txBody>
          <a:bodyPr>
            <a:normAutofit/>
          </a:bodyPr>
          <a:lstStyle/>
          <a:p>
            <a:r>
              <a:rPr lang="sk-SK" sz="4400" dirty="0"/>
              <a:t>FINANCOVANIE MOBILITY</a:t>
            </a:r>
            <a:br>
              <a:rPr lang="sk-SK" sz="4400" dirty="0"/>
            </a:br>
            <a:r>
              <a:rPr lang="sk-SK" sz="4000" b="1" dirty="0"/>
              <a:t>Grant v rámci projektu v schéme Erasmus</a:t>
            </a:r>
            <a:r>
              <a:rPr lang="en-GB" sz="4000" b="1" dirty="0"/>
              <a:t>+</a:t>
            </a:r>
            <a:br>
              <a:rPr lang="sk-SK" sz="4000" b="1" dirty="0"/>
            </a:br>
            <a:endParaRPr lang="en-GB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EF851-ECB4-205C-B06E-862DC4F91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1"/>
            <a:ext cx="10515600" cy="4348162"/>
          </a:xfrm>
        </p:spPr>
        <p:txBody>
          <a:bodyPr/>
          <a:lstStyle/>
          <a:p>
            <a:pPr marL="0" indent="0">
              <a:buNone/>
            </a:pPr>
            <a:r>
              <a:rPr lang="sk-SK" dirty="0"/>
              <a:t>Grant na </a:t>
            </a:r>
          </a:p>
          <a:p>
            <a:r>
              <a:rPr lang="sk-SK" dirty="0"/>
              <a:t>Cestovné náklady </a:t>
            </a:r>
          </a:p>
          <a:p>
            <a:pPr marL="0" indent="0">
              <a:buNone/>
            </a:pPr>
            <a:r>
              <a:rPr lang="sk-SK" b="1" dirty="0"/>
              <a:t>417 € na zelené cestovanie</a:t>
            </a:r>
          </a:p>
          <a:p>
            <a:pPr marL="0" indent="0">
              <a:buNone/>
            </a:pPr>
            <a:r>
              <a:rPr lang="sk-SK" dirty="0"/>
              <a:t>Viac ako polovica cesty zeleným spôsobom = autobus, vlak</a:t>
            </a:r>
          </a:p>
          <a:p>
            <a:pPr marL="0" indent="0">
              <a:buNone/>
            </a:pPr>
            <a:endParaRPr lang="sk-SK" b="1" dirty="0"/>
          </a:p>
          <a:p>
            <a:r>
              <a:rPr lang="sk-SK" dirty="0"/>
              <a:t>Individuálnu podporu (ubytovanie a strava) </a:t>
            </a:r>
            <a:endParaRPr lang="sk-SK" b="1" dirty="0"/>
          </a:p>
          <a:p>
            <a:pPr marL="0" indent="0">
              <a:buNone/>
            </a:pPr>
            <a:r>
              <a:rPr lang="sk-SK" b="1" dirty="0"/>
              <a:t>85 € na deň mobility</a:t>
            </a:r>
            <a:r>
              <a:rPr lang="sk-SK" dirty="0"/>
              <a:t> – vrátane dní cesty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650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123AF9-34B8-C848-8E35-AD76BC53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Základné informácie o mobilite do Nemecka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34362DE-DC54-17F7-F116-D1BE6D871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68665" cy="4351338"/>
          </a:xfrm>
        </p:spPr>
        <p:txBody>
          <a:bodyPr>
            <a:normAutofit/>
          </a:bodyPr>
          <a:lstStyle/>
          <a:p>
            <a:r>
              <a:rPr lang="sk-SK" b="1" dirty="0"/>
              <a:t>Miesto</a:t>
            </a:r>
            <a:r>
              <a:rPr lang="sk-SK" dirty="0"/>
              <a:t>: Detmold, Nemecko</a:t>
            </a:r>
          </a:p>
          <a:p>
            <a:pPr algn="l" fontAlgn="base">
              <a:buNone/>
            </a:pPr>
            <a:r>
              <a:rPr lang="sk-SK" dirty="0"/>
              <a:t>Škola:   August Hermann Francke Gzmnasium Detmold</a:t>
            </a:r>
            <a:endParaRPr lang="en-GB" b="1" dirty="0"/>
          </a:p>
          <a:p>
            <a:r>
              <a:rPr lang="sk-SK" b="1" dirty="0"/>
              <a:t>Trvanie</a:t>
            </a:r>
            <a:r>
              <a:rPr lang="sk-SK" dirty="0"/>
              <a:t>: 5 dní + 2 pred + 2 dni po cesta</a:t>
            </a:r>
          </a:p>
          <a:p>
            <a:r>
              <a:rPr lang="sk-SK" b="1" dirty="0"/>
              <a:t>Dátumy</a:t>
            </a:r>
            <a:r>
              <a:rPr lang="sk-SK" dirty="0"/>
              <a:t>: 29</a:t>
            </a:r>
            <a:r>
              <a:rPr lang="en-GB" dirty="0"/>
              <a:t>.</a:t>
            </a:r>
            <a:r>
              <a:rPr lang="sk-SK" dirty="0"/>
              <a:t> september -  3</a:t>
            </a:r>
            <a:r>
              <a:rPr lang="en-GB" dirty="0"/>
              <a:t>. </a:t>
            </a:r>
            <a:r>
              <a:rPr lang="sk-SK" dirty="0"/>
              <a:t>október, 2025</a:t>
            </a:r>
          </a:p>
          <a:p>
            <a:r>
              <a:rPr lang="sk-SK" b="1" dirty="0"/>
              <a:t>Počet účastníkov</a:t>
            </a:r>
            <a:r>
              <a:rPr lang="sk-SK" dirty="0"/>
              <a:t>: 10</a:t>
            </a:r>
          </a:p>
          <a:p>
            <a:r>
              <a:rPr lang="sk-SK" b="1" dirty="0"/>
              <a:t>Sprevádzajúce osoby</a:t>
            </a:r>
            <a:r>
              <a:rPr lang="sk-SK" dirty="0"/>
              <a:t>: </a:t>
            </a:r>
          </a:p>
          <a:p>
            <a:pPr marL="0" indent="0">
              <a:buNone/>
            </a:pPr>
            <a:r>
              <a:rPr lang="sk-SK" dirty="0"/>
              <a:t>PaedDr. Karol Soos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8213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6EED8-3C9F-4D33-02BE-59698E6B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Základné informácie o mobilite do Švédska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8B030-8B4F-E4A2-2917-7F8298642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Miesto</a:t>
            </a:r>
            <a:r>
              <a:rPr lang="sk-SK" dirty="0"/>
              <a:t>: G</a:t>
            </a:r>
            <a:r>
              <a:rPr lang="az-Cyrl-AZ" dirty="0"/>
              <a:t>ӧ</a:t>
            </a:r>
            <a:r>
              <a:rPr lang="sk-SK" dirty="0"/>
              <a:t>teborg, Švédsko</a:t>
            </a:r>
          </a:p>
          <a:p>
            <a:pPr algn="l" fontAlgn="base">
              <a:buNone/>
            </a:pPr>
            <a:r>
              <a:rPr lang="sk-SK" dirty="0"/>
              <a:t>Škola:   </a:t>
            </a:r>
            <a:r>
              <a:rPr lang="en-GB" sz="1800" dirty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International High School </a:t>
            </a:r>
            <a:endParaRPr lang="en-GB" b="1" dirty="0"/>
          </a:p>
          <a:p>
            <a:r>
              <a:rPr lang="sk-SK" b="1" dirty="0"/>
              <a:t>Trvanie</a:t>
            </a:r>
            <a:r>
              <a:rPr lang="sk-SK" dirty="0"/>
              <a:t>: 5 dní + 2 pred + 2 dni po cesta</a:t>
            </a:r>
          </a:p>
          <a:p>
            <a:r>
              <a:rPr lang="sk-SK" b="1" dirty="0"/>
              <a:t>Dátumy</a:t>
            </a:r>
            <a:r>
              <a:rPr lang="sk-SK" dirty="0"/>
              <a:t>: začiatok novembra, 2025</a:t>
            </a:r>
          </a:p>
          <a:p>
            <a:r>
              <a:rPr lang="sk-SK" b="1" dirty="0"/>
              <a:t>Počet účastníkov</a:t>
            </a:r>
            <a:r>
              <a:rPr lang="sk-SK" dirty="0"/>
              <a:t>: 10</a:t>
            </a:r>
          </a:p>
          <a:p>
            <a:r>
              <a:rPr lang="sk-SK" b="1" dirty="0"/>
              <a:t>Sprevádzajúce osoby</a:t>
            </a:r>
            <a:r>
              <a:rPr lang="sk-SK" dirty="0"/>
              <a:t>: </a:t>
            </a:r>
          </a:p>
          <a:p>
            <a:pPr marL="0" indent="0">
              <a:buNone/>
            </a:pPr>
            <a:r>
              <a:rPr lang="sk-SK" dirty="0"/>
              <a:t>Mgr. Jana Poláková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0474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F8EA7-7314-B3EB-8DC6-CADE1FA6D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PRIHLÁŠKA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CDE6D-E469-67BB-D38D-9D900258B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b="1" dirty="0"/>
              <a:t>Elektronicky na </a:t>
            </a:r>
            <a:r>
              <a:rPr lang="sk-SK" b="1" dirty="0">
                <a:solidFill>
                  <a:srgbClr val="FF0000"/>
                </a:solidFill>
                <a:hlinkClick r:id="rId2"/>
              </a:rPr>
              <a:t>erasmus@egjak.com</a:t>
            </a:r>
            <a:endParaRPr lang="sk-SK" b="1" dirty="0">
              <a:solidFill>
                <a:srgbClr val="FF0000"/>
              </a:solidFill>
            </a:endParaRPr>
          </a:p>
          <a:p>
            <a:r>
              <a:rPr lang="sk-SK" b="1" dirty="0">
                <a:solidFill>
                  <a:srgbClr val="FF0000"/>
                </a:solidFill>
              </a:rPr>
              <a:t>Povinné časti prihlášky:</a:t>
            </a:r>
          </a:p>
          <a:p>
            <a:pPr marL="0" indent="0">
              <a:buNone/>
            </a:pPr>
            <a:r>
              <a:rPr lang="sk-SK" b="1" dirty="0">
                <a:solidFill>
                  <a:srgbClr val="7030A0"/>
                </a:solidFill>
              </a:rPr>
              <a:t>Motivačný list</a:t>
            </a:r>
          </a:p>
          <a:p>
            <a:pPr marL="0" indent="0">
              <a:buNone/>
            </a:pPr>
            <a:r>
              <a:rPr lang="sk-SK" b="1" dirty="0">
                <a:solidFill>
                  <a:srgbClr val="00B0F0"/>
                </a:solidFill>
              </a:rPr>
              <a:t>Vyjadrenie rodiča alebo zákonného zástupcu</a:t>
            </a:r>
          </a:p>
          <a:p>
            <a:pPr marL="0" indent="0">
              <a:buNone/>
            </a:pPr>
            <a:endParaRPr lang="sk-SK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sk-SK" b="1" dirty="0">
                <a:solidFill>
                  <a:srgbClr val="00B050"/>
                </a:solidFill>
              </a:rPr>
              <a:t>Posielať zo štandartnej mailovej adresy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C000"/>
                </a:solidFill>
              </a:rPr>
              <a:t>Predmet mailu bude mobilita, na ktorú sa hlásite</a:t>
            </a:r>
          </a:p>
          <a:p>
            <a:pPr marL="0" indent="0">
              <a:buNone/>
            </a:pPr>
            <a:endParaRPr lang="sk-SK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87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2A85F-AB42-8572-1069-E15733AA5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VÝBER ŽIAKOV NA MOBILITY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6D807-CEE1-36EF-7DBE-5052EA8F3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Písomná prihláška </a:t>
            </a:r>
            <a:r>
              <a:rPr lang="sk-SK" dirty="0"/>
              <a:t>– motivačný list a vyjadrenie rodiča zaslané na email v stanovenom termíne</a:t>
            </a:r>
          </a:p>
          <a:p>
            <a:pPr marL="0" indent="0">
              <a:buNone/>
            </a:pPr>
            <a:r>
              <a:rPr lang="sk-SK" b="1" dirty="0"/>
              <a:t>  = v NJ pre mobilitu do Nemcka</a:t>
            </a:r>
          </a:p>
          <a:p>
            <a:pPr marL="0" indent="0">
              <a:buNone/>
            </a:pPr>
            <a:r>
              <a:rPr lang="sk-SK" b="1" dirty="0"/>
              <a:t>  = v ANJ pre mobilitu do Švédska</a:t>
            </a:r>
          </a:p>
          <a:p>
            <a:r>
              <a:rPr lang="sk-SK" dirty="0">
                <a:solidFill>
                  <a:schemeClr val="accent1"/>
                </a:solidFill>
              </a:rPr>
              <a:t>Ústny pohovor </a:t>
            </a:r>
            <a:r>
              <a:rPr lang="sk-SK" dirty="0"/>
              <a:t>– v slovenskom jazyku a v NJ/ANJ podľa mobility</a:t>
            </a:r>
          </a:p>
          <a:p>
            <a:endParaRPr lang="sk-SK" dirty="0"/>
          </a:p>
          <a:p>
            <a:pPr marL="0" indent="0">
              <a:buNone/>
            </a:pPr>
            <a:r>
              <a:rPr lang="sk-SK" dirty="0"/>
              <a:t>= komisia vyberie 10 účastníkov na mobilitu a 3/4 náhradníkov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3438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A001-A8D0-B01D-B2FF-630447E3A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Motivačný list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3AF2E-74D1-E2CB-BF11-CE2E7D825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/>
              <a:t>Napísaný </a:t>
            </a:r>
            <a:r>
              <a:rPr lang="sk-SK" b="1" dirty="0"/>
              <a:t>vo Worde</a:t>
            </a:r>
          </a:p>
          <a:p>
            <a:r>
              <a:rPr lang="sk-SK" b="1" dirty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OBSAH</a:t>
            </a:r>
            <a:r>
              <a:rPr lang="sk-SK" dirty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upresniť, na ktorú mobilitu sa hlásite</a:t>
            </a:r>
          </a:p>
          <a:p>
            <a:pPr marL="0" indent="0">
              <a:buNone/>
            </a:pPr>
            <a:r>
              <a:rPr lang="sk-SK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predstaviť seba a svoju osobnosť, </a:t>
            </a:r>
          </a:p>
          <a:p>
            <a:pPr marL="0" indent="0">
              <a:buNone/>
            </a:pPr>
            <a:r>
              <a:rPr lang="sk-SK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vysvetliť svoju motiváciu pre účasť na mobilite, </a:t>
            </a:r>
          </a:p>
          <a:p>
            <a:pPr marL="0" indent="0">
              <a:buNone/>
            </a:pPr>
            <a:r>
              <a:rPr lang="sk-SK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popísať aký prínos by mala tvoja účasť na mobilite pre školu</a:t>
            </a:r>
          </a:p>
          <a:p>
            <a:pPr marL="0" indent="0">
              <a:buNone/>
            </a:pPr>
            <a:r>
              <a:rPr lang="sk-SK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upresniť</a:t>
            </a:r>
            <a:r>
              <a:rPr lang="sk-SK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environmentálnu oblasť, ktorú by ste svojou účasťou na projekte chceli (na škole) zlepšiť</a:t>
            </a:r>
            <a:endParaRPr lang="sk-SK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sk-SK" b="1" dirty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Rozsah</a:t>
            </a:r>
            <a:r>
              <a:rPr lang="sk-SK" dirty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max jedna strana</a:t>
            </a:r>
            <a:endParaRPr lang="en-GB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3266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E64C6-FF07-F430-668A-2CF3534CE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Vyjadrenie rodiča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EC337-82F9-3C42-0E5F-0482D4427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Alebo zákonného zástupcu</a:t>
            </a:r>
          </a:p>
          <a:p>
            <a:r>
              <a:rPr lang="sk-SK" dirty="0"/>
              <a:t>Tlačivo dostupné na stánke školy v časti projekty/programy – projekty Erasmus – Zelený EGJAK</a:t>
            </a:r>
          </a:p>
          <a:p>
            <a:endParaRPr lang="sk-SK" dirty="0"/>
          </a:p>
          <a:p>
            <a:r>
              <a:rPr lang="sk-SK" dirty="0"/>
              <a:t>Rodič vyjadruje súhlas s prihláškou na mobilitu a zároveň berie na vedomie, že grant nemusí pokrývať všetky výdavky spojené s mobilitou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6045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4A4EE-FA37-BCED-651F-3BA657B8F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DEADLINE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06005-8CA4-EAC9-CFA7-6E6F1B68A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Všetko potrebné zaslať na mailovú adresu do 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nedele 1. júna 2025 do polnoci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040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572</Words>
  <Application>Microsoft Office PowerPoint</Application>
  <PresentationFormat>Širokouhlá</PresentationFormat>
  <Paragraphs>83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Verdana</vt:lpstr>
      <vt:lpstr>Office Theme</vt:lpstr>
      <vt:lpstr>INFORMAČNÉ STRETNUTIE  k  študentským mobilitám v rámci Erasmus+ máj 2025</vt:lpstr>
      <vt:lpstr>Všeobecné informácie</vt:lpstr>
      <vt:lpstr>CIEĽ MOBILITY</vt:lpstr>
      <vt:lpstr>Hľadáme študentov</vt:lpstr>
      <vt:lpstr>POVINNOSTI ÚČASTNÍKA MOBILITY</vt:lpstr>
      <vt:lpstr>FINANCOVANIE MOBILITY Grant v rámci projektu v schéme Erasmus+ </vt:lpstr>
      <vt:lpstr>Základné informácie o mobilite do Nemecka</vt:lpstr>
      <vt:lpstr>Základné informácie o mobilite do Švédska</vt:lpstr>
      <vt:lpstr>PRIHLÁŠKA</vt:lpstr>
      <vt:lpstr>VÝBER ŽIAKOV NA MOBILITY</vt:lpstr>
      <vt:lpstr>Motivačný list</vt:lpstr>
      <vt:lpstr>Vyjadrenie rodiča</vt:lpstr>
      <vt:lpstr>DEADLINE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Saboviková Adriana</dc:creator>
  <cp:lastModifiedBy>Saboviková Adriana</cp:lastModifiedBy>
  <cp:revision>25</cp:revision>
  <dcterms:created xsi:type="dcterms:W3CDTF">2025-03-13T20:01:36Z</dcterms:created>
  <dcterms:modified xsi:type="dcterms:W3CDTF">2025-05-23T13:57:23Z</dcterms:modified>
</cp:coreProperties>
</file>